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0"/>
  </p:notesMasterIdLst>
  <p:sldIdLst>
    <p:sldId id="256" r:id="rId3"/>
    <p:sldId id="264" r:id="rId4"/>
    <p:sldId id="265" r:id="rId5"/>
    <p:sldId id="266" r:id="rId6"/>
    <p:sldId id="291" r:id="rId7"/>
    <p:sldId id="292" r:id="rId8"/>
    <p:sldId id="268" r:id="rId9"/>
    <p:sldId id="303" r:id="rId10"/>
    <p:sldId id="304" r:id="rId11"/>
    <p:sldId id="305" r:id="rId12"/>
    <p:sldId id="306" r:id="rId13"/>
    <p:sldId id="286" r:id="rId14"/>
    <p:sldId id="307" r:id="rId15"/>
    <p:sldId id="308" r:id="rId16"/>
    <p:sldId id="289" r:id="rId17"/>
    <p:sldId id="297" r:id="rId18"/>
    <p:sldId id="298" r:id="rId19"/>
    <p:sldId id="299" r:id="rId20"/>
    <p:sldId id="262" r:id="rId21"/>
    <p:sldId id="300" r:id="rId22"/>
    <p:sldId id="261" r:id="rId23"/>
    <p:sldId id="257" r:id="rId24"/>
    <p:sldId id="309" r:id="rId25"/>
    <p:sldId id="310" r:id="rId26"/>
    <p:sldId id="311" r:id="rId27"/>
    <p:sldId id="312" r:id="rId28"/>
    <p:sldId id="258" r:id="rId29"/>
    <p:sldId id="313" r:id="rId30"/>
    <p:sldId id="314" r:id="rId31"/>
    <p:sldId id="301" r:id="rId32"/>
    <p:sldId id="290" r:id="rId33"/>
    <p:sldId id="294" r:id="rId34"/>
    <p:sldId id="295" r:id="rId35"/>
    <p:sldId id="296" r:id="rId36"/>
    <p:sldId id="270" r:id="rId37"/>
    <p:sldId id="283" r:id="rId38"/>
    <p:sldId id="302" r:id="rId3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6B86C7-3F1F-1945-85C6-36C032FD7273}">
          <p14:sldIdLst>
            <p14:sldId id="256"/>
            <p14:sldId id="264"/>
            <p14:sldId id="265"/>
            <p14:sldId id="266"/>
            <p14:sldId id="291"/>
            <p14:sldId id="292"/>
            <p14:sldId id="268"/>
            <p14:sldId id="303"/>
            <p14:sldId id="304"/>
            <p14:sldId id="305"/>
            <p14:sldId id="306"/>
            <p14:sldId id="286"/>
            <p14:sldId id="307"/>
            <p14:sldId id="308"/>
            <p14:sldId id="289"/>
            <p14:sldId id="297"/>
            <p14:sldId id="298"/>
            <p14:sldId id="299"/>
            <p14:sldId id="262"/>
            <p14:sldId id="300"/>
            <p14:sldId id="261"/>
            <p14:sldId id="257"/>
            <p14:sldId id="309"/>
            <p14:sldId id="310"/>
            <p14:sldId id="311"/>
            <p14:sldId id="312"/>
            <p14:sldId id="258"/>
            <p14:sldId id="313"/>
            <p14:sldId id="314"/>
            <p14:sldId id="301"/>
            <p14:sldId id="290"/>
            <p14:sldId id="294"/>
            <p14:sldId id="295"/>
            <p14:sldId id="296"/>
            <p14:sldId id="270"/>
            <p14:sldId id="28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5"/>
    <p:restoredTop sz="96208"/>
  </p:normalViewPr>
  <p:slideViewPr>
    <p:cSldViewPr snapToGrid="0">
      <p:cViewPr varScale="1">
        <p:scale>
          <a:sx n="123" d="100"/>
          <a:sy n="123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92C59-4AB4-405A-9618-56568F379833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84AC6E7-AC2A-458F-B1F9-9E4A8151BAC5}">
      <dgm:prSet/>
      <dgm:spPr/>
      <dgm:t>
        <a:bodyPr/>
        <a:lstStyle/>
        <a:p>
          <a:r>
            <a:rPr lang="en-US" dirty="0"/>
            <a:t>Operate as </a:t>
          </a:r>
          <a:r>
            <a:rPr lang="en-US" i="1" dirty="0"/>
            <a:t>containers</a:t>
          </a:r>
          <a:r>
            <a:rPr lang="en-US" dirty="0"/>
            <a:t> for other data types.</a:t>
          </a:r>
        </a:p>
      </dgm:t>
    </dgm:pt>
    <dgm:pt modelId="{24212B7A-D104-4B21-ACDF-316D4225F66E}" type="parTrans" cxnId="{5F40BC06-CD28-4903-89B6-7D55C901F6A8}">
      <dgm:prSet/>
      <dgm:spPr/>
      <dgm:t>
        <a:bodyPr/>
        <a:lstStyle/>
        <a:p>
          <a:endParaRPr lang="en-US"/>
        </a:p>
      </dgm:t>
    </dgm:pt>
    <dgm:pt modelId="{D22C0D79-31F5-4355-80D3-E7AF9C70B9BE}" type="sibTrans" cxnId="{5F40BC06-CD28-4903-89B6-7D55C901F6A8}">
      <dgm:prSet/>
      <dgm:spPr/>
      <dgm:t>
        <a:bodyPr/>
        <a:lstStyle/>
        <a:p>
          <a:endParaRPr lang="en-US"/>
        </a:p>
      </dgm:t>
    </dgm:pt>
    <dgm:pt modelId="{08A174AD-8ADC-44B3-A01C-C13A42074162}">
      <dgm:prSet/>
      <dgm:spPr/>
      <dgm:t>
        <a:bodyPr/>
        <a:lstStyle/>
        <a:p>
          <a:r>
            <a:rPr lang="en-US"/>
            <a:t>For the most part, data of any type may be placed in a stack or a queue.</a:t>
          </a:r>
        </a:p>
      </dgm:t>
    </dgm:pt>
    <dgm:pt modelId="{0F9E94AC-4766-40BC-AA85-B949628D1797}" type="parTrans" cxnId="{E0868460-4C0E-4DB1-868E-3E44307B09C6}">
      <dgm:prSet/>
      <dgm:spPr/>
      <dgm:t>
        <a:bodyPr/>
        <a:lstStyle/>
        <a:p>
          <a:endParaRPr lang="en-US"/>
        </a:p>
      </dgm:t>
    </dgm:pt>
    <dgm:pt modelId="{B4E4B0EB-55B7-44C5-ADA2-65E8919E5FCB}" type="sibTrans" cxnId="{E0868460-4C0E-4DB1-868E-3E44307B09C6}">
      <dgm:prSet/>
      <dgm:spPr/>
      <dgm:t>
        <a:bodyPr/>
        <a:lstStyle/>
        <a:p>
          <a:endParaRPr lang="en-US"/>
        </a:p>
      </dgm:t>
    </dgm:pt>
    <dgm:pt modelId="{EAF454AC-CC9A-4D00-9394-4AFD34FAED07}">
      <dgm:prSet/>
      <dgm:spPr/>
      <dgm:t>
        <a:bodyPr/>
        <a:lstStyle/>
        <a:p>
          <a:r>
            <a:rPr lang="en-US" dirty="0"/>
            <a:t>Both have:</a:t>
          </a:r>
        </a:p>
      </dgm:t>
    </dgm:pt>
    <dgm:pt modelId="{96015C96-B4DD-4A09-ADDD-7EE7F7A59CEC}" type="parTrans" cxnId="{F60E114F-56F4-42DB-9EBA-F57E20017095}">
      <dgm:prSet/>
      <dgm:spPr/>
      <dgm:t>
        <a:bodyPr/>
        <a:lstStyle/>
        <a:p>
          <a:endParaRPr lang="en-US"/>
        </a:p>
      </dgm:t>
    </dgm:pt>
    <dgm:pt modelId="{E213C698-1C02-479F-B20E-17C4FEC41CC6}" type="sibTrans" cxnId="{F60E114F-56F4-42DB-9EBA-F57E20017095}">
      <dgm:prSet/>
      <dgm:spPr/>
      <dgm:t>
        <a:bodyPr/>
        <a:lstStyle/>
        <a:p>
          <a:endParaRPr lang="en-US"/>
        </a:p>
      </dgm:t>
    </dgm:pt>
    <dgm:pt modelId="{DC5536C1-1AC7-4944-9159-DA14C5D9C086}">
      <dgm:prSet/>
      <dgm:spPr/>
      <dgm:t>
        <a:bodyPr/>
        <a:lstStyle/>
        <a:p>
          <a:r>
            <a:rPr lang="en-US" dirty="0"/>
            <a:t>Well-defined semantics</a:t>
          </a:r>
        </a:p>
      </dgm:t>
    </dgm:pt>
    <dgm:pt modelId="{99E57C11-DA09-4E69-8AFE-80BDDE4BCA4A}" type="parTrans" cxnId="{CC8F7C75-D847-4A52-8082-9786265F32D6}">
      <dgm:prSet/>
      <dgm:spPr/>
      <dgm:t>
        <a:bodyPr/>
        <a:lstStyle/>
        <a:p>
          <a:endParaRPr lang="en-US"/>
        </a:p>
      </dgm:t>
    </dgm:pt>
    <dgm:pt modelId="{733C5065-EF5C-4FCD-A02B-A1ED93C4A5AF}" type="sibTrans" cxnId="{CC8F7C75-D847-4A52-8082-9786265F32D6}">
      <dgm:prSet/>
      <dgm:spPr/>
      <dgm:t>
        <a:bodyPr/>
        <a:lstStyle/>
        <a:p>
          <a:endParaRPr lang="en-US"/>
        </a:p>
      </dgm:t>
    </dgm:pt>
    <dgm:pt modelId="{74C78949-59CC-489E-91A5-2AF08CD5D793}">
      <dgm:prSet/>
      <dgm:spPr/>
      <dgm:t>
        <a:bodyPr/>
        <a:lstStyle/>
        <a:p>
          <a:r>
            <a:rPr lang="en-US"/>
            <a:t>A fixed set of operations</a:t>
          </a:r>
        </a:p>
      </dgm:t>
    </dgm:pt>
    <dgm:pt modelId="{2A4F7420-55CF-4DE5-B22C-2AC0DF520960}" type="parTrans" cxnId="{E95AC8B0-770C-4186-8A8A-984E33742E49}">
      <dgm:prSet/>
      <dgm:spPr/>
      <dgm:t>
        <a:bodyPr/>
        <a:lstStyle/>
        <a:p>
          <a:endParaRPr lang="en-US"/>
        </a:p>
      </dgm:t>
    </dgm:pt>
    <dgm:pt modelId="{DD4A0E2B-3F71-45ED-A76F-B6250DA90863}" type="sibTrans" cxnId="{E95AC8B0-770C-4186-8A8A-984E33742E49}">
      <dgm:prSet/>
      <dgm:spPr/>
      <dgm:t>
        <a:bodyPr/>
        <a:lstStyle/>
        <a:p>
          <a:endParaRPr lang="en-US"/>
        </a:p>
      </dgm:t>
    </dgm:pt>
    <dgm:pt modelId="{1941A85A-CB85-40FA-ACE1-2A92D0E9A77D}">
      <dgm:prSet/>
      <dgm:spPr/>
      <dgm:t>
        <a:bodyPr/>
        <a:lstStyle/>
        <a:p>
          <a:r>
            <a:rPr lang="en-US"/>
            <a:t>A distinct ordering to their elements</a:t>
          </a:r>
        </a:p>
      </dgm:t>
    </dgm:pt>
    <dgm:pt modelId="{5BF41E56-9F1A-474B-B88C-C2652C307CFE}" type="parTrans" cxnId="{4B30D580-7279-478D-A466-9B21A418F11A}">
      <dgm:prSet/>
      <dgm:spPr/>
      <dgm:t>
        <a:bodyPr/>
        <a:lstStyle/>
        <a:p>
          <a:endParaRPr lang="en-US"/>
        </a:p>
      </dgm:t>
    </dgm:pt>
    <dgm:pt modelId="{851C98D9-DE93-4033-802C-EADB87E30281}" type="sibTrans" cxnId="{4B30D580-7279-478D-A466-9B21A418F11A}">
      <dgm:prSet/>
      <dgm:spPr/>
      <dgm:t>
        <a:bodyPr/>
        <a:lstStyle/>
        <a:p>
          <a:endParaRPr lang="en-US"/>
        </a:p>
      </dgm:t>
    </dgm:pt>
    <dgm:pt modelId="{1E262818-0CFE-634F-B359-F36F90EBCC3B}" type="pres">
      <dgm:prSet presAssocID="{58192C59-4AB4-405A-9618-56568F379833}" presName="linear" presStyleCnt="0">
        <dgm:presLayoutVars>
          <dgm:dir/>
          <dgm:animLvl val="lvl"/>
          <dgm:resizeHandles val="exact"/>
        </dgm:presLayoutVars>
      </dgm:prSet>
      <dgm:spPr/>
    </dgm:pt>
    <dgm:pt modelId="{DAC2D105-CEAA-5B42-803A-415E61BB8B65}" type="pres">
      <dgm:prSet presAssocID="{084AC6E7-AC2A-458F-B1F9-9E4A8151BAC5}" presName="parentLin" presStyleCnt="0"/>
      <dgm:spPr/>
    </dgm:pt>
    <dgm:pt modelId="{EBC7EB78-E36A-FA46-A43D-1F2AC6092B9D}" type="pres">
      <dgm:prSet presAssocID="{084AC6E7-AC2A-458F-B1F9-9E4A8151BAC5}" presName="parentLeftMargin" presStyleLbl="node1" presStyleIdx="0" presStyleCnt="2"/>
      <dgm:spPr/>
    </dgm:pt>
    <dgm:pt modelId="{AE857AE6-BB71-F848-9F0F-51275EF21803}" type="pres">
      <dgm:prSet presAssocID="{084AC6E7-AC2A-458F-B1F9-9E4A8151BA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F5ED427-B780-C34E-AD62-249A6241D4FF}" type="pres">
      <dgm:prSet presAssocID="{084AC6E7-AC2A-458F-B1F9-9E4A8151BAC5}" presName="negativeSpace" presStyleCnt="0"/>
      <dgm:spPr/>
    </dgm:pt>
    <dgm:pt modelId="{F3937DC1-7EBF-824F-A6EA-F102AFCF4C7D}" type="pres">
      <dgm:prSet presAssocID="{084AC6E7-AC2A-458F-B1F9-9E4A8151BAC5}" presName="childText" presStyleLbl="conFgAcc1" presStyleIdx="0" presStyleCnt="2">
        <dgm:presLayoutVars>
          <dgm:bulletEnabled val="1"/>
        </dgm:presLayoutVars>
      </dgm:prSet>
      <dgm:spPr/>
    </dgm:pt>
    <dgm:pt modelId="{310B3B97-F673-2D48-B619-1FBC600873FC}" type="pres">
      <dgm:prSet presAssocID="{D22C0D79-31F5-4355-80D3-E7AF9C70B9BE}" presName="spaceBetweenRectangles" presStyleCnt="0"/>
      <dgm:spPr/>
    </dgm:pt>
    <dgm:pt modelId="{5C23A959-7EB6-644A-91E4-1E2FE2755E73}" type="pres">
      <dgm:prSet presAssocID="{EAF454AC-CC9A-4D00-9394-4AFD34FAED07}" presName="parentLin" presStyleCnt="0"/>
      <dgm:spPr/>
    </dgm:pt>
    <dgm:pt modelId="{4F2D18AB-B591-4B46-B63B-95EDB065C1DF}" type="pres">
      <dgm:prSet presAssocID="{EAF454AC-CC9A-4D00-9394-4AFD34FAED07}" presName="parentLeftMargin" presStyleLbl="node1" presStyleIdx="0" presStyleCnt="2"/>
      <dgm:spPr/>
    </dgm:pt>
    <dgm:pt modelId="{02F97898-949D-E741-9BF8-548BA8437D1C}" type="pres">
      <dgm:prSet presAssocID="{EAF454AC-CC9A-4D00-9394-4AFD34FAED0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4347189-DEDB-2341-BEBC-E9B70AEB71E9}" type="pres">
      <dgm:prSet presAssocID="{EAF454AC-CC9A-4D00-9394-4AFD34FAED07}" presName="negativeSpace" presStyleCnt="0"/>
      <dgm:spPr/>
    </dgm:pt>
    <dgm:pt modelId="{851709F2-4A60-A843-B3E6-1431FADF1CCE}" type="pres">
      <dgm:prSet presAssocID="{EAF454AC-CC9A-4D00-9394-4AFD34FAED0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F40BC06-CD28-4903-89B6-7D55C901F6A8}" srcId="{58192C59-4AB4-405A-9618-56568F379833}" destId="{084AC6E7-AC2A-458F-B1F9-9E4A8151BAC5}" srcOrd="0" destOrd="0" parTransId="{24212B7A-D104-4B21-ACDF-316D4225F66E}" sibTransId="{D22C0D79-31F5-4355-80D3-E7AF9C70B9BE}"/>
    <dgm:cxn modelId="{B26E113D-1C73-574A-8C77-8B856055ECD5}" type="presOf" srcId="{58192C59-4AB4-405A-9618-56568F379833}" destId="{1E262818-0CFE-634F-B359-F36F90EBCC3B}" srcOrd="0" destOrd="0" presId="urn:microsoft.com/office/officeart/2005/8/layout/list1"/>
    <dgm:cxn modelId="{147D3F41-9CEA-C045-9CD0-4A763526DAE7}" type="presOf" srcId="{DC5536C1-1AC7-4944-9159-DA14C5D9C086}" destId="{851709F2-4A60-A843-B3E6-1431FADF1CCE}" srcOrd="0" destOrd="0" presId="urn:microsoft.com/office/officeart/2005/8/layout/list1"/>
    <dgm:cxn modelId="{F60E114F-56F4-42DB-9EBA-F57E20017095}" srcId="{58192C59-4AB4-405A-9618-56568F379833}" destId="{EAF454AC-CC9A-4D00-9394-4AFD34FAED07}" srcOrd="1" destOrd="0" parTransId="{96015C96-B4DD-4A09-ADDD-7EE7F7A59CEC}" sibTransId="{E213C698-1C02-479F-B20E-17C4FEC41CC6}"/>
    <dgm:cxn modelId="{E13FB152-EBB6-7A40-A14C-952B213A86A0}" type="presOf" srcId="{084AC6E7-AC2A-458F-B1F9-9E4A8151BAC5}" destId="{AE857AE6-BB71-F848-9F0F-51275EF21803}" srcOrd="1" destOrd="0" presId="urn:microsoft.com/office/officeart/2005/8/layout/list1"/>
    <dgm:cxn modelId="{49F53154-3A93-154F-90AF-A4B449E0B67B}" type="presOf" srcId="{EAF454AC-CC9A-4D00-9394-4AFD34FAED07}" destId="{4F2D18AB-B591-4B46-B63B-95EDB065C1DF}" srcOrd="0" destOrd="0" presId="urn:microsoft.com/office/officeart/2005/8/layout/list1"/>
    <dgm:cxn modelId="{DFB45A57-8E0C-924F-A3F7-AE3712C8ED46}" type="presOf" srcId="{084AC6E7-AC2A-458F-B1F9-9E4A8151BAC5}" destId="{EBC7EB78-E36A-FA46-A43D-1F2AC6092B9D}" srcOrd="0" destOrd="0" presId="urn:microsoft.com/office/officeart/2005/8/layout/list1"/>
    <dgm:cxn modelId="{E0868460-4C0E-4DB1-868E-3E44307B09C6}" srcId="{084AC6E7-AC2A-458F-B1F9-9E4A8151BAC5}" destId="{08A174AD-8ADC-44B3-A01C-C13A42074162}" srcOrd="0" destOrd="0" parTransId="{0F9E94AC-4766-40BC-AA85-B949628D1797}" sibTransId="{B4E4B0EB-55B7-44C5-ADA2-65E8919E5FCB}"/>
    <dgm:cxn modelId="{CC8F7C75-D847-4A52-8082-9786265F32D6}" srcId="{EAF454AC-CC9A-4D00-9394-4AFD34FAED07}" destId="{DC5536C1-1AC7-4944-9159-DA14C5D9C086}" srcOrd="0" destOrd="0" parTransId="{99E57C11-DA09-4E69-8AFE-80BDDE4BCA4A}" sibTransId="{733C5065-EF5C-4FCD-A02B-A1ED93C4A5AF}"/>
    <dgm:cxn modelId="{49B9947F-DD34-C943-B73C-23E7D2DDECFE}" type="presOf" srcId="{74C78949-59CC-489E-91A5-2AF08CD5D793}" destId="{851709F2-4A60-A843-B3E6-1431FADF1CCE}" srcOrd="0" destOrd="1" presId="urn:microsoft.com/office/officeart/2005/8/layout/list1"/>
    <dgm:cxn modelId="{4B30D580-7279-478D-A466-9B21A418F11A}" srcId="{EAF454AC-CC9A-4D00-9394-4AFD34FAED07}" destId="{1941A85A-CB85-40FA-ACE1-2A92D0E9A77D}" srcOrd="2" destOrd="0" parTransId="{5BF41E56-9F1A-474B-B88C-C2652C307CFE}" sibTransId="{851C98D9-DE93-4033-802C-EADB87E30281}"/>
    <dgm:cxn modelId="{9252AC93-550B-D540-ADC1-072DF40C8637}" type="presOf" srcId="{EAF454AC-CC9A-4D00-9394-4AFD34FAED07}" destId="{02F97898-949D-E741-9BF8-548BA8437D1C}" srcOrd="1" destOrd="0" presId="urn:microsoft.com/office/officeart/2005/8/layout/list1"/>
    <dgm:cxn modelId="{E95AC8B0-770C-4186-8A8A-984E33742E49}" srcId="{EAF454AC-CC9A-4D00-9394-4AFD34FAED07}" destId="{74C78949-59CC-489E-91A5-2AF08CD5D793}" srcOrd="1" destOrd="0" parTransId="{2A4F7420-55CF-4DE5-B22C-2AC0DF520960}" sibTransId="{DD4A0E2B-3F71-45ED-A76F-B6250DA90863}"/>
    <dgm:cxn modelId="{190056E9-959C-A547-9232-BD5DDDE01491}" type="presOf" srcId="{1941A85A-CB85-40FA-ACE1-2A92D0E9A77D}" destId="{851709F2-4A60-A843-B3E6-1431FADF1CCE}" srcOrd="0" destOrd="2" presId="urn:microsoft.com/office/officeart/2005/8/layout/list1"/>
    <dgm:cxn modelId="{BA3F26F9-B25E-6747-A9C5-CA5529370E76}" type="presOf" srcId="{08A174AD-8ADC-44B3-A01C-C13A42074162}" destId="{F3937DC1-7EBF-824F-A6EA-F102AFCF4C7D}" srcOrd="0" destOrd="0" presId="urn:microsoft.com/office/officeart/2005/8/layout/list1"/>
    <dgm:cxn modelId="{B7472166-4262-6248-97D9-EF18E311ED11}" type="presParOf" srcId="{1E262818-0CFE-634F-B359-F36F90EBCC3B}" destId="{DAC2D105-CEAA-5B42-803A-415E61BB8B65}" srcOrd="0" destOrd="0" presId="urn:microsoft.com/office/officeart/2005/8/layout/list1"/>
    <dgm:cxn modelId="{3F3D5F47-415E-7F45-A4F1-D19CF2972684}" type="presParOf" srcId="{DAC2D105-CEAA-5B42-803A-415E61BB8B65}" destId="{EBC7EB78-E36A-FA46-A43D-1F2AC6092B9D}" srcOrd="0" destOrd="0" presId="urn:microsoft.com/office/officeart/2005/8/layout/list1"/>
    <dgm:cxn modelId="{BF397783-EC38-ED4D-A39F-96C5883DFDC2}" type="presParOf" srcId="{DAC2D105-CEAA-5B42-803A-415E61BB8B65}" destId="{AE857AE6-BB71-F848-9F0F-51275EF21803}" srcOrd="1" destOrd="0" presId="urn:microsoft.com/office/officeart/2005/8/layout/list1"/>
    <dgm:cxn modelId="{58EF7F9D-0623-CA46-B14C-650584013825}" type="presParOf" srcId="{1E262818-0CFE-634F-B359-F36F90EBCC3B}" destId="{DF5ED427-B780-C34E-AD62-249A6241D4FF}" srcOrd="1" destOrd="0" presId="urn:microsoft.com/office/officeart/2005/8/layout/list1"/>
    <dgm:cxn modelId="{E6D6B376-E0EF-0549-8330-252F9742A232}" type="presParOf" srcId="{1E262818-0CFE-634F-B359-F36F90EBCC3B}" destId="{F3937DC1-7EBF-824F-A6EA-F102AFCF4C7D}" srcOrd="2" destOrd="0" presId="urn:microsoft.com/office/officeart/2005/8/layout/list1"/>
    <dgm:cxn modelId="{AA82ADA3-95D9-3E49-87AA-148665551BE7}" type="presParOf" srcId="{1E262818-0CFE-634F-B359-F36F90EBCC3B}" destId="{310B3B97-F673-2D48-B619-1FBC600873FC}" srcOrd="3" destOrd="0" presId="urn:microsoft.com/office/officeart/2005/8/layout/list1"/>
    <dgm:cxn modelId="{51698579-2FBE-C047-901D-B5E0BFD58879}" type="presParOf" srcId="{1E262818-0CFE-634F-B359-F36F90EBCC3B}" destId="{5C23A959-7EB6-644A-91E4-1E2FE2755E73}" srcOrd="4" destOrd="0" presId="urn:microsoft.com/office/officeart/2005/8/layout/list1"/>
    <dgm:cxn modelId="{230503EB-B385-F541-9C0F-0F3A1D3D8000}" type="presParOf" srcId="{5C23A959-7EB6-644A-91E4-1E2FE2755E73}" destId="{4F2D18AB-B591-4B46-B63B-95EDB065C1DF}" srcOrd="0" destOrd="0" presId="urn:microsoft.com/office/officeart/2005/8/layout/list1"/>
    <dgm:cxn modelId="{FFD7A6D6-1A42-E64A-9F78-6217996BB23B}" type="presParOf" srcId="{5C23A959-7EB6-644A-91E4-1E2FE2755E73}" destId="{02F97898-949D-E741-9BF8-548BA8437D1C}" srcOrd="1" destOrd="0" presId="urn:microsoft.com/office/officeart/2005/8/layout/list1"/>
    <dgm:cxn modelId="{BC804A4B-9B66-AF42-8FFC-B1302FA72337}" type="presParOf" srcId="{1E262818-0CFE-634F-B359-F36F90EBCC3B}" destId="{24347189-DEDB-2341-BEBC-E9B70AEB71E9}" srcOrd="5" destOrd="0" presId="urn:microsoft.com/office/officeart/2005/8/layout/list1"/>
    <dgm:cxn modelId="{7BA44BDD-326E-984D-9E8A-F85169DA5CDE}" type="presParOf" srcId="{1E262818-0CFE-634F-B359-F36F90EBCC3B}" destId="{851709F2-4A60-A843-B3E6-1431FADF1CC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37DC1-7EBF-824F-A6EA-F102AFCF4C7D}">
      <dsp:nvSpPr>
        <dsp:cNvPr id="0" name=""/>
        <dsp:cNvSpPr/>
      </dsp:nvSpPr>
      <dsp:spPr>
        <a:xfrm>
          <a:off x="0" y="446993"/>
          <a:ext cx="10515600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For the most part, data of any type may be placed in a stack or a queue.</a:t>
          </a:r>
        </a:p>
      </dsp:txBody>
      <dsp:txXfrm>
        <a:off x="0" y="446993"/>
        <a:ext cx="10515600" cy="1433250"/>
      </dsp:txXfrm>
    </dsp:sp>
    <dsp:sp modelId="{AE857AE6-BB71-F848-9F0F-51275EF21803}">
      <dsp:nvSpPr>
        <dsp:cNvPr id="0" name=""/>
        <dsp:cNvSpPr/>
      </dsp:nvSpPr>
      <dsp:spPr>
        <a:xfrm>
          <a:off x="525780" y="63233"/>
          <a:ext cx="736092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Operate as </a:t>
          </a:r>
          <a:r>
            <a:rPr lang="en-US" sz="2600" i="1" kern="1200" dirty="0"/>
            <a:t>containers</a:t>
          </a:r>
          <a:r>
            <a:rPr lang="en-US" sz="2600" kern="1200" dirty="0"/>
            <a:t> for other data types.</a:t>
          </a:r>
        </a:p>
      </dsp:txBody>
      <dsp:txXfrm>
        <a:off x="563247" y="100700"/>
        <a:ext cx="7285986" cy="692586"/>
      </dsp:txXfrm>
    </dsp:sp>
    <dsp:sp modelId="{851709F2-4A60-A843-B3E6-1431FADF1CCE}">
      <dsp:nvSpPr>
        <dsp:cNvPr id="0" name=""/>
        <dsp:cNvSpPr/>
      </dsp:nvSpPr>
      <dsp:spPr>
        <a:xfrm>
          <a:off x="0" y="2404404"/>
          <a:ext cx="10515600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41528" rIns="816127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Well-defined semantics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 fixed set of operations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 distinct ordering to their elements</a:t>
          </a:r>
        </a:p>
      </dsp:txBody>
      <dsp:txXfrm>
        <a:off x="0" y="2404404"/>
        <a:ext cx="10515600" cy="1883700"/>
      </dsp:txXfrm>
    </dsp:sp>
    <dsp:sp modelId="{02F97898-949D-E741-9BF8-548BA8437D1C}">
      <dsp:nvSpPr>
        <dsp:cNvPr id="0" name=""/>
        <dsp:cNvSpPr/>
      </dsp:nvSpPr>
      <dsp:spPr>
        <a:xfrm>
          <a:off x="525780" y="2020644"/>
          <a:ext cx="7360920" cy="7675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Both have:</a:t>
          </a:r>
        </a:p>
      </dsp:txBody>
      <dsp:txXfrm>
        <a:off x="563247" y="2058111"/>
        <a:ext cx="728598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3E2E6-10CF-A947-8641-DDFB860184AA}" type="datetimeFigureOut">
              <a:rPr lang="en-US" smtClean="0"/>
              <a:t>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42B72-47F3-CF43-B0F5-1D88646BB3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78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F9959-BA65-C946-9C24-E26885864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7D4E9D-3A38-4D44-B009-B8DB1C08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857F6F-B718-724D-83B1-FCFAEF953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F17DC2-C3D3-FF40-9DF5-21DFA3EFEA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B94EF4-0469-D241-9F75-51096FD583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68E7-5A8F-4444-8BE7-E04F66B7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1EBA6-5A40-104E-B621-E58C790D6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1E981-E140-5944-A04F-D8CDF67215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851CC-2585-F94D-90F4-D2EF765B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76933-381F-8F40-973F-A2CAE4DB0767}" type="datetime3">
              <a:rPr lang="en-US" smtClean="0"/>
              <a:t>28 January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B0471-A273-6B4C-9769-CA7E13ECC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224E9-0019-9041-8770-1B1C5116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73CA-79A7-4C48-8EE6-29C860D6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12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ABE1-B7B8-7847-9C6D-F9A999E4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1512-0A3D-6141-B92E-C9ED0E64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4E22C-1EE9-8F40-AE85-A010920F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50B6F-963B-BD4D-B520-0F4D529E114F}" type="datetime3">
              <a:rPr lang="en-US" smtClean="0"/>
              <a:t>28 January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9542-F038-9D4F-8C66-7FC152A0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AAAF5-BAA9-684B-84C4-45F0AB8D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473CA-79A7-4C48-8EE6-29C860D65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7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4F9BB-B4E4-9C40-9C38-C7A1D749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BD122-2FC7-944D-BEFD-DC7D802D64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5B2F8-3578-6B41-82EC-A247008BC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F30A1-AFFA-5641-A1B2-2A50560BEA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E114AC-13C4-F04B-BC35-5EB09FD3D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CC722-D3CB-B946-BC64-9C4E2A3592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4D0DA-C038-724B-A849-D4C8EB1C9D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26750-97C3-E14C-82FC-FB104431BB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B6F38-6C2D-5D40-8EE7-351C28018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55B3F-BB1A-2946-8D0A-DF7EDB9464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80083-CDD6-1140-ADDF-C266F5F0F1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645EF-96CC-2840-AA1A-F4F8781E7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6AD90B-F4E4-2245-A2FD-2085C94E0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FE799C-1981-5B42-B259-6FDF45AEF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8CC235-59F7-FF4E-932B-629BC4D25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1B6AF-3885-8F4C-BC27-2D3777A9F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61DA9-54B2-F046-9FF3-F315C1265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E1458E-F5F3-0841-8B20-F1EB2E8528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438B16-D152-5F43-930D-A9B1B12D0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29B89B-5F0C-3141-B98A-6C1DACADA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3FB78-94C9-8E45-8CB0-DE0BEAAB6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74A4D-03F5-564D-9648-2A51AC293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048" y="6219275"/>
            <a:ext cx="57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016F3-F497-354A-8977-12A8DD92D2B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5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EAF-C2F2-EE42-94DD-59F91DBFE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94747-E788-024F-B944-AE5634B0AAB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804600" y="3321000"/>
            <a:ext cx="4424625" cy="207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spc="-1" dirty="0">
                <a:solidFill>
                  <a:srgbClr val="FFFFFF"/>
                </a:solidFill>
                <a:latin typeface="Calibri Light"/>
                <a:ea typeface="DejaVu Sans"/>
              </a:rPr>
              <a:t>Stacks and Queues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804600" y="2348640"/>
            <a:ext cx="4523400" cy="97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Prof. Darrell Long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CSE13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5857200" y="380880"/>
            <a:ext cx="6333120" cy="6475680"/>
          </a:xfrm>
          <a:custGeom>
            <a:avLst/>
            <a:gdLst/>
            <a:ahLst/>
            <a:cxnLst/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5"/>
          <p:cNvSpPr/>
          <p:nvPr/>
        </p:nvSpPr>
        <p:spPr>
          <a:xfrm>
            <a:off x="8610480" y="64882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A4F00C5-5C14-4FA0-8CEC-CF18BFAAE7E6}" type="slidenum">
              <a:rPr lang="en-US" sz="1200" b="0" strike="noStrike" spc="-1">
                <a:solidFill>
                  <a:srgbClr val="FFFFFF"/>
                </a:solidFill>
                <a:latin typeface="Calibri"/>
                <a:ea typeface="DejaVu Sans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81" name="Picture 80"/>
          <p:cNvPicPr/>
          <p:nvPr/>
        </p:nvPicPr>
        <p:blipFill>
          <a:blip r:embed="rId2"/>
          <a:srcRect l="23401" r="25300" b="10479"/>
          <a:stretch/>
        </p:blipFill>
        <p:spPr>
          <a:xfrm>
            <a:off x="5577840" y="365760"/>
            <a:ext cx="6612120" cy="649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 the value,  move the top forward.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1B4A995-EA7F-CA4E-89F4-BE05DAA9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02" y="1418400"/>
            <a:ext cx="5692753" cy="50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0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 the value,  move the top forward.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99AE3F2-D4C3-BD46-8CBB-B5A1F84BE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50" y="1270278"/>
            <a:ext cx="5705531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7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CEE0FF9-3201-A840-9F5C-A10439F0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latin typeface="Courier" pitchFamily="2" charset="0"/>
              </a:rPr>
              <a:t>stack_pop</a:t>
            </a:r>
            <a:r>
              <a:rPr lang="en-US" sz="4000" dirty="0">
                <a:latin typeface="Courier" pitchFamily="2" charset="0"/>
              </a:rPr>
              <a:t>()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714B07E8-7F7D-7748-A97A-1A57CCD5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12" y="612575"/>
            <a:ext cx="1938001" cy="335584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803CF9-8B33-8D43-A878-ADCB094FE0E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24600" y="4767660"/>
            <a:ext cx="5075720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Removes the element at the top of a stack.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Returns false if the stack is empty.</a:t>
            </a:r>
          </a:p>
          <a:p>
            <a:pPr marL="4572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28600" lvl="1">
              <a:spcAft>
                <a:spcPts val="600"/>
              </a:spcAft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60214A-05F3-D34F-8613-53D75D3EF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90" y="846771"/>
            <a:ext cx="5306374" cy="290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1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Popping items off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Move the top back, pass back the value.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E698BE7-C5A1-5242-9974-85ACEFA9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035" y="1189965"/>
            <a:ext cx="5746871" cy="53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Popping items off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Move the top back, pass back the value.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9719048-0D7F-764A-8D24-2E6B6B76F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137" y="1276200"/>
            <a:ext cx="5413926" cy="55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0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Stacks using linked lists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>
                <a:latin typeface="+mn-lt"/>
                <a:ea typeface="+mn-ea"/>
                <a:cs typeface="+mn-cs"/>
              </a:rPr>
              <a:t>Stacks can also be implemented using linked lists.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>
                <a:latin typeface="+mn-lt"/>
                <a:ea typeface="+mn-ea"/>
                <a:cs typeface="+mn-cs"/>
              </a:rPr>
              <a:t>Each element of the stack points to the next.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DejaVu Sans"/>
              </a:rPr>
              <a:t>© 2020 Darrell Long</a:t>
            </a:r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27CBAE-BC9B-814B-A141-FCFD5FE7A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32" y="402167"/>
            <a:ext cx="3041133" cy="60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stack_create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C7AA0D9-9455-F042-AD1E-1F2E84E05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92" y="2347685"/>
            <a:ext cx="5899323" cy="21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50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stack_push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3BF097-240E-8D45-BC63-ACA70E59F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65" y="1215749"/>
            <a:ext cx="5481736" cy="44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stack_pop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90C6529-0E13-0C48-8571-B45313A88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85" y="778953"/>
            <a:ext cx="5430157" cy="53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9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02C8-F066-BA4E-9788-212C54A5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latin typeface="Courier" pitchFamily="2" charset="0"/>
              </a:rPr>
              <a:t>queue.h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C06763C-1E43-E440-BE35-A0833A532F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350" b="-1"/>
          <a:stretch/>
        </p:blipFill>
        <p:spPr>
          <a:xfrm>
            <a:off x="649224" y="722376"/>
            <a:ext cx="3337560" cy="5413248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22AC5-B1CD-8744-8050-8DB912DDC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4581" y="2438400"/>
            <a:ext cx="6422848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queue is an abstract data type (ADT), so let’s define it.</a:t>
            </a:r>
          </a:p>
          <a:p>
            <a:r>
              <a:rPr lang="en-US" sz="2000" dirty="0"/>
              <a:t>For our implementation we need:</a:t>
            </a:r>
          </a:p>
          <a:p>
            <a:pPr lvl="1"/>
            <a:r>
              <a:rPr lang="en-US" sz="2000" dirty="0"/>
              <a:t>A head, a tail, and a size, and</a:t>
            </a:r>
          </a:p>
          <a:p>
            <a:pPr lvl="1"/>
            <a:r>
              <a:rPr lang="en-US" sz="2000" dirty="0"/>
              <a:t>A pointer to an array.</a:t>
            </a:r>
          </a:p>
          <a:p>
            <a:r>
              <a:rPr lang="en-US" sz="2000" dirty="0"/>
              <a:t>A constructor</a:t>
            </a:r>
          </a:p>
          <a:p>
            <a:r>
              <a:rPr lang="en-US" sz="2000" dirty="0"/>
              <a:t>A destructor</a:t>
            </a:r>
          </a:p>
          <a:p>
            <a:r>
              <a:rPr lang="en-US" sz="2000" dirty="0"/>
              <a:t>Empty and full predicates</a:t>
            </a:r>
          </a:p>
          <a:p>
            <a:r>
              <a:rPr lang="en-US" sz="2000" dirty="0"/>
              <a:t>Enqueue — inserts into the queue</a:t>
            </a:r>
          </a:p>
          <a:p>
            <a:r>
              <a:rPr lang="en-US" sz="2000" dirty="0"/>
              <a:t>Dequeue — removes from the queue</a:t>
            </a:r>
          </a:p>
        </p:txBody>
      </p:sp>
    </p:spTree>
    <p:extLst>
      <p:ext uri="{BB962C8B-B14F-4D97-AF65-F5344CB8AC3E}">
        <p14:creationId xmlns:p14="http://schemas.microsoft.com/office/powerpoint/2010/main" val="176144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17E6414-BB9F-2B49-9945-27082C8273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59977" y="1897886"/>
            <a:ext cx="4169223" cy="1237200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Arrays allow random access:</a:t>
            </a: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element can be accessed directly in constant time.</a:t>
            </a: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9F8EA4-4579-4349-AE89-665429CA790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24036" y="1897886"/>
            <a:ext cx="4646903" cy="1333452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Linked lists allow sequential access: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element can only be accessed in a particular order.</a:t>
            </a:r>
          </a:p>
          <a:p>
            <a:pPr lvl="1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0">
            <a:extLst>
              <a:ext uri="{FF2B5EF4-FFF2-40B4-BE49-F238E27FC236}">
                <a16:creationId xmlns:a16="http://schemas.microsoft.com/office/drawing/2014/main" id="{05C27B13-47CF-B242-838B-3E97AC9EED92}"/>
              </a:ext>
            </a:extLst>
          </p:cNvPr>
          <p:cNvSpPr txBox="1">
            <a:spLocks/>
          </p:cNvSpPr>
          <p:nvPr/>
        </p:nvSpPr>
        <p:spPr>
          <a:xfrm>
            <a:off x="1713896" y="640923"/>
            <a:ext cx="2129442" cy="616040"/>
          </a:xfrm>
          <a:prstGeom prst="rect">
            <a:avLst/>
          </a:prstGeo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Arrays</a:t>
            </a:r>
          </a:p>
        </p:txBody>
      </p:sp>
      <p:sp>
        <p:nvSpPr>
          <p:cNvPr id="21" name="Title 10">
            <a:extLst>
              <a:ext uri="{FF2B5EF4-FFF2-40B4-BE49-F238E27FC236}">
                <a16:creationId xmlns:a16="http://schemas.microsoft.com/office/drawing/2014/main" id="{F2A63698-6A56-054E-A36C-E4FDED50A6A1}"/>
              </a:ext>
            </a:extLst>
          </p:cNvPr>
          <p:cNvSpPr txBox="1">
            <a:spLocks/>
          </p:cNvSpPr>
          <p:nvPr/>
        </p:nvSpPr>
        <p:spPr>
          <a:xfrm>
            <a:off x="7593135" y="640923"/>
            <a:ext cx="2729668" cy="586502"/>
          </a:xfrm>
          <a:prstGeom prst="rect">
            <a:avLst/>
          </a:prstGeo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Linked Lists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F2B49A-5B8B-FD45-9E34-7499447AC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97" y="3471806"/>
            <a:ext cx="2587269" cy="2604633"/>
          </a:xfrm>
          <a:prstGeom prst="rect">
            <a:avLst/>
          </a:prstGeom>
        </p:spPr>
      </p:pic>
      <p:pic>
        <p:nvPicPr>
          <p:cNvPr id="17" name="Picture 16" descr="A drawing of a person&#10;&#10;Description automatically generated">
            <a:extLst>
              <a:ext uri="{FF2B5EF4-FFF2-40B4-BE49-F238E27FC236}">
                <a16:creationId xmlns:a16="http://schemas.microsoft.com/office/drawing/2014/main" id="{BFAACC71-78B0-4047-A9B4-F574017B1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85" y="3471805"/>
            <a:ext cx="2445167" cy="260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2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0E48-5765-1F47-9F07-723C0C8A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Create a Queue</a:t>
            </a:r>
          </a:p>
        </p:txBody>
      </p:sp>
      <p:pic>
        <p:nvPicPr>
          <p:cNvPr id="11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7B5F258-FC18-FD42-B507-18218DFDC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765300" y="673689"/>
            <a:ext cx="8661400" cy="42037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085089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B836A-84A8-DD40-B11C-36E8B3D7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Delete a Queue</a:t>
            </a:r>
          </a:p>
        </p:txBody>
      </p:sp>
      <p:pic>
        <p:nvPicPr>
          <p:cNvPr id="7" name="Content Placeholder 6" descr="A picture containing text, clock, dark&#10;&#10;Description automatically generated">
            <a:extLst>
              <a:ext uri="{FF2B5EF4-FFF2-40B4-BE49-F238E27FC236}">
                <a16:creationId xmlns:a16="http://schemas.microsoft.com/office/drawing/2014/main" id="{C0F9B78F-B459-E54D-9071-0A41433E7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787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98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B46FAD-3E1D-1C41-84A7-867E0863D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1" r="6622" b="-1"/>
          <a:stretch/>
        </p:blipFill>
        <p:spPr>
          <a:xfrm>
            <a:off x="1636713" y="1844675"/>
            <a:ext cx="6659563" cy="444976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9B5019-FE30-4C40-83A1-C75DB87EE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1844675"/>
            <a:ext cx="21955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11B0E-2E37-7342-857D-ADEC1356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Enqueue an Item</a:t>
            </a:r>
          </a:p>
        </p:txBody>
      </p:sp>
    </p:spTree>
    <p:extLst>
      <p:ext uri="{BB962C8B-B14F-4D97-AF65-F5344CB8AC3E}">
        <p14:creationId xmlns:p14="http://schemas.microsoft.com/office/powerpoint/2010/main" val="372078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The head is the index of the next available spot.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The tail is the index of the item to dequeue.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You can change these around.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F1F944B-18EA-294A-9628-3D1CF97B5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28" y="2133273"/>
            <a:ext cx="6636465" cy="30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7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Insert at the head, move the head forward.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60540D8-57B6-524B-894F-DEEB9AF99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21" y="1166608"/>
            <a:ext cx="5883582" cy="530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82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Insert at the head, move the head forward.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230895-CDD7-C342-83F6-B491AD28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87" y="1310035"/>
            <a:ext cx="5732376" cy="50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0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Insert at the head, move the head forward.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209B8F5-9EE8-F141-9D31-5A3B5EA2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94" y="1325218"/>
            <a:ext cx="5760841" cy="50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C74A81F-ED39-6E45-B966-37F53E8D0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5" r="1834"/>
          <a:stretch/>
        </p:blipFill>
        <p:spPr>
          <a:xfrm>
            <a:off x="1636713" y="1844675"/>
            <a:ext cx="6659563" cy="444976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2E1455-DE8D-8B44-9D6A-7542CB7EE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1844675"/>
            <a:ext cx="219551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ACB72-BEA6-C84E-97D0-21EE176B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Dequeue an Item</a:t>
            </a:r>
          </a:p>
        </p:txBody>
      </p:sp>
    </p:spTree>
    <p:extLst>
      <p:ext uri="{BB962C8B-B14F-4D97-AF65-F5344CB8AC3E}">
        <p14:creationId xmlns:p14="http://schemas.microsoft.com/office/powerpoint/2010/main" val="1372457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Pass back the item at the tail, move the tail forward.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4C7127B-7DD2-9C4D-BF72-D886E6CC2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956" y="1311965"/>
            <a:ext cx="4799288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1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Dequeuing items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Pass back the item at the tail, move the tail forward.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0F432E-B4AC-1142-9588-44F5CC1D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6" y="1311528"/>
            <a:ext cx="5240563" cy="52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5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2BF5933-C132-4BD9-A6DB-0DB80B1B1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98" b="154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6CD48A-8959-CB47-9A28-2069265E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Stacks and Queues</a:t>
            </a:r>
          </a:p>
        </p:txBody>
      </p:sp>
      <p:graphicFrame>
        <p:nvGraphicFramePr>
          <p:cNvPr id="33" name="TextBox 4">
            <a:extLst>
              <a:ext uri="{FF2B5EF4-FFF2-40B4-BE49-F238E27FC236}">
                <a16:creationId xmlns:a16="http://schemas.microsoft.com/office/drawing/2014/main" id="{9871513A-93E3-4E7C-93CB-1F4A70B39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74430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0300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D562D-EF0E-2E4C-9E84-2E36AE3C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Empty? Full?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404E3B23-281A-3A44-8E88-EB4BEC025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60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29" name="Rectangle 2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22E015FF-45B8-45C0-A49B-09BB9D9E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 are making a choice here: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We define an empty queue to have the head and tail indicating the same slot.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do we define full?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We sacrifice one queue slot, and say it is full if:</a:t>
            </a:r>
          </a:p>
          <a:p>
            <a:pPr lvl="1"/>
            <a:r>
              <a:rPr lang="en-US" sz="1600" i="1" dirty="0">
                <a:solidFill>
                  <a:srgbClr val="FFFFFF"/>
                </a:solidFill>
              </a:rPr>
              <a:t>head</a:t>
            </a:r>
            <a:r>
              <a:rPr lang="en-US" sz="1600" dirty="0">
                <a:solidFill>
                  <a:srgbClr val="FFFFFF"/>
                </a:solidFill>
              </a:rPr>
              <a:t> + 1 = </a:t>
            </a:r>
            <a:r>
              <a:rPr lang="en-US" sz="1600" i="1" dirty="0">
                <a:solidFill>
                  <a:srgbClr val="FFFFFF"/>
                </a:solidFill>
              </a:rPr>
              <a:t>tail</a:t>
            </a:r>
            <a:r>
              <a:rPr lang="en-US" sz="1600" dirty="0">
                <a:solidFill>
                  <a:srgbClr val="FFFFFF"/>
                </a:solidFill>
              </a:rPr>
              <a:t> (mod </a:t>
            </a:r>
            <a:r>
              <a:rPr lang="en-US" sz="1600" i="1" dirty="0">
                <a:solidFill>
                  <a:srgbClr val="FFFFFF"/>
                </a:solidFill>
              </a:rPr>
              <a:t>n</a:t>
            </a:r>
            <a:r>
              <a:rPr lang="en-US" sz="1600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9345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Unb</a:t>
            </a:r>
            <a:r>
              <a:rPr lang="en-US" sz="28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ounded Queues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54278" y="2502510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Unbounded queues can be implemented with a linked list.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unbounded queue itself is a wrapper for a linked list.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wrapper keeps track of the head and tail.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29363AB-F8E5-2F4C-AB34-0718BCBA7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70" y="351064"/>
            <a:ext cx="2822601" cy="61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queue_create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63853" y="1485051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Both the head and tail are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to begin with.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580809-AAC5-FC4F-BB7E-D6D0463C9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92" y="2654372"/>
            <a:ext cx="5775779" cy="16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96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enqueue()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75243" y="2410968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First, create the node to enqueue.</a:t>
            </a:r>
          </a:p>
          <a:p>
            <a:pPr marL="5715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the tail is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then the queue is empty, and so the tail and head should be the created node.</a:t>
            </a: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Otherwise, add the node at the end and update the tail.</a:t>
            </a: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095D7F4-6A7C-BE4A-A613-A2CB166E2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9710"/>
            <a:ext cx="4654296" cy="59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7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dequeue()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AACA91E-3E89-4A4C-AF52-BEBA723E55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40551" y="2853844"/>
            <a:ext cx="3363974" cy="4083432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First, save the value of the node being dequeued.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head of the queue is moved forward one node.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save a pointer to it so we can free the memory it pointed to.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If the head is now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then the queue is empty, and so the tail should be </a:t>
            </a:r>
            <a:r>
              <a:rPr lang="en-US" sz="2000" spc="-1" dirty="0">
                <a:latin typeface="Courier" pitchFamily="2" charset="0"/>
                <a:ea typeface="+mn-ea"/>
                <a:cs typeface="Calibri" panose="020F0502020204030204" pitchFamily="34" charset="0"/>
              </a:rPr>
              <a:t>NULL</a:t>
            </a: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as well.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spc="-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536F9841-7024-7D44-99AA-A3D3533F75C2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3D179E5-6E47-9448-AED2-72EB3A5B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28" y="623392"/>
            <a:ext cx="42164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5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Differences between stacks and queues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latin typeface="+mn-lt"/>
                <a:ea typeface="+mn-ea"/>
                <a:cs typeface="+mn-cs"/>
              </a:rPr>
              <a:t>Removing an element: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0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Stack removes the </a:t>
            </a:r>
            <a:r>
              <a:rPr lang="en-US" sz="2200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recently added element.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0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 removes the least recently added element.</a:t>
            </a:r>
          </a:p>
          <a:p>
            <a:pPr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199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96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7E027FD-260B-D643-BC5A-736531311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96" y="650024"/>
            <a:ext cx="4378880" cy="3886255"/>
          </a:xfrm>
          <a:prstGeom prst="rect">
            <a:avLst/>
          </a:prstGeom>
        </p:spPr>
      </p:pic>
      <p:sp>
        <p:nvSpPr>
          <p:cNvPr id="104" name="Freeform: Shape 98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0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E4BF2B-9F9A-4A40-98F2-DEA0879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Priority Queue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D7003-DFB6-4A4F-95C7-909876D88B8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804672" y="2020824"/>
            <a:ext cx="5076090" cy="415137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Implemented like a generic queue,</a:t>
            </a:r>
            <a:r>
              <a:rPr lang="en-US" sz="2000" i="1" dirty="0">
                <a:latin typeface="+mn-lt"/>
                <a:ea typeface="+mn-ea"/>
                <a:cs typeface="+mn-cs"/>
              </a:rPr>
              <a:t> BUT </a:t>
            </a:r>
            <a:r>
              <a:rPr lang="en-US" sz="2000" dirty="0">
                <a:latin typeface="+mn-lt"/>
                <a:ea typeface="+mn-ea"/>
                <a:cs typeface="+mn-cs"/>
              </a:rPr>
              <a:t>every element has a priority associated with it.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Element of highest priority is dequeued before elements with lower priority.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In the case of two elements of the same priority, preference is given to the position of the element in the queue.</a:t>
            </a:r>
          </a:p>
        </p:txBody>
      </p:sp>
    </p:spTree>
    <p:extLst>
      <p:ext uri="{BB962C8B-B14F-4D97-AF65-F5344CB8AC3E}">
        <p14:creationId xmlns:p14="http://schemas.microsoft.com/office/powerpoint/2010/main" val="2263484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latin typeface="+mn-lt"/>
                <a:ea typeface="+mn-ea"/>
                <a:cs typeface="+mn-cs"/>
              </a:rPr>
              <a:t>Stacks operate with the LIFO policy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b="0" strike="noStrike" kern="1200" spc="-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Queues operate with the FIFO policy</a:t>
            </a: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latin typeface="+mn-lt"/>
                <a:ea typeface="+mn-ea"/>
                <a:cs typeface="+mn-cs"/>
              </a:rPr>
              <a:t>Both can be implemented using basic data structures such as arrays or linked lists.</a:t>
            </a:r>
            <a:endParaRPr lang="en-US" sz="2200" b="0" strike="noStrike" kern="1200" spc="-1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537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Stacks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4D4403B-2DEF-E646-8094-7402DD1BF46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43468" y="2638043"/>
            <a:ext cx="3363974" cy="385635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Objects are added and removed using last-in-first-out (LIFO) order.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Capacity of a stack is the number of stack elements that will fit.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capacity can be increased as number of elements increases through reallocation (dynamic).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Often implemented with arrays, but other possibilities exist as long as the semantics are preserved.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FD80618-1FC3-4342-9FE8-CFA6392C2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46" y="404503"/>
            <a:ext cx="3593683" cy="60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625470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stack_create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12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DejaVu Sans"/>
              </a:rPr>
              <a:t>© 2020 Darrell Long</a:t>
            </a:r>
            <a:endParaRPr lang="en-US" sz="1200" b="0" strike="noStrike" spc="-1">
              <a:solidFill>
                <a:schemeClr val="tx1">
                  <a:lumMod val="65000"/>
                  <a:lumOff val="35000"/>
                </a:schemeClr>
              </a:solidFill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B218EDA-72F2-1748-B33D-A8ED3CBF7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71" y="1701800"/>
            <a:ext cx="6034668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97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DAEE775-3AF3-944C-8747-F8149EA6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03" y="906448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stack_full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  <a:endParaRPr lang="en-US" sz="2800" kern="1200" dirty="0">
              <a:solidFill>
                <a:schemeClr val="tx1"/>
              </a:solidFill>
              <a:latin typeface="Courier" pitchFamily="2" charset="0"/>
              <a:cs typeface="Calibri Light" panose="020F0302020204030204" pitchFamily="34" charset="0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1E3EB9B-94A2-9B4F-A57C-D626AEAECE9B}"/>
              </a:ext>
            </a:extLst>
          </p:cNvPr>
          <p:cNvSpPr/>
          <p:nvPr/>
        </p:nvSpPr>
        <p:spPr>
          <a:xfrm>
            <a:off x="4472529" y="6494400"/>
            <a:ext cx="2362303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DejaVu Sans"/>
              </a:rPr>
              <a:t>© 2020 Darrell Long</a:t>
            </a:r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0DF07318-1467-3E4C-B601-B5DD876CA042}"/>
              </a:ext>
            </a:extLst>
          </p:cNvPr>
          <p:cNvSpPr txBox="1">
            <a:spLocks/>
          </p:cNvSpPr>
          <p:nvPr/>
        </p:nvSpPr>
        <p:spPr>
          <a:xfrm>
            <a:off x="698603" y="4344492"/>
            <a:ext cx="3363974" cy="16070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Courier" pitchFamily="2" charset="0"/>
                <a:cs typeface="Calibri Light" panose="020F0302020204030204" pitchFamily="34" charset="0"/>
              </a:rPr>
              <a:t>stack_empty</a:t>
            </a:r>
            <a:r>
              <a:rPr lang="en-US" sz="2800" dirty="0">
                <a:latin typeface="Courier" pitchFamily="2" charset="0"/>
                <a:cs typeface="Calibri Light" panose="020F0302020204030204" pitchFamily="34" charset="0"/>
              </a:rPr>
              <a:t>()</a:t>
            </a:r>
          </a:p>
        </p:txBody>
      </p:sp>
      <p:pic>
        <p:nvPicPr>
          <p:cNvPr id="3" name="Picture 2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7774EA9-460A-EF4D-BAE9-656B9030A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46" y="1117627"/>
            <a:ext cx="5502674" cy="1331292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E9794CD-3221-954E-9BD4-CE6997A18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46" y="4409082"/>
            <a:ext cx="5502674" cy="15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1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CEE0FF9-3201-A840-9F5C-A10439F0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latin typeface="Courier" pitchFamily="2" charset="0"/>
              </a:rPr>
              <a:t>stack_push</a:t>
            </a:r>
            <a:r>
              <a:rPr lang="en-US" sz="4000" dirty="0">
                <a:latin typeface="Courier" pitchFamily="2" charset="0"/>
              </a:rPr>
              <a:t>()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714B07E8-7F7D-7748-A97A-1A57CCD5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83" y="637360"/>
            <a:ext cx="1938001" cy="335584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803CF9-8B33-8D43-A878-ADCB094FE0E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324600" y="4767660"/>
            <a:ext cx="5075720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Adds an element to the top of a stack.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pc="-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Example is for a dynamic stack, in which memory is reallocated when the stack is “full”.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8E5589-64F6-C948-8F87-A5E6763F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81" y="1165762"/>
            <a:ext cx="7629792" cy="230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29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9C362A5-3E27-0B4C-A053-7B23B02EB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729" y="2025628"/>
            <a:ext cx="7673521" cy="3135064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55C0887-4D46-B244-8166-3D14C70ED83B}"/>
              </a:ext>
            </a:extLst>
          </p:cNvPr>
          <p:cNvSpPr txBox="1">
            <a:spLocks/>
          </p:cNvSpPr>
          <p:nvPr/>
        </p:nvSpPr>
        <p:spPr>
          <a:xfrm>
            <a:off x="609481" y="1604520"/>
            <a:ext cx="3227734" cy="397728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+mn-lt"/>
              </a:rPr>
              <a:t>The top of the stack is the index of the next available spot.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84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A94-9258-1A41-A005-D304799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Pushing items onto a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ED178-8FA2-9048-9C46-488AC2D57DD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1" y="1604520"/>
            <a:ext cx="3227734" cy="39772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Assign the value, move the top forward.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3B8063E-0047-1A4C-8BE7-607BE1F99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84" y="1604520"/>
            <a:ext cx="5463474" cy="463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6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900</Words>
  <Application>Microsoft Macintosh PowerPoint</Application>
  <PresentationFormat>Widescreen</PresentationFormat>
  <Paragraphs>126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Courier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Stacks and Queues</vt:lpstr>
      <vt:lpstr>Stacks</vt:lpstr>
      <vt:lpstr>stack_create()</vt:lpstr>
      <vt:lpstr>stack_full()</vt:lpstr>
      <vt:lpstr>stack_push()</vt:lpstr>
      <vt:lpstr>Example: Pushing items onto a stack</vt:lpstr>
      <vt:lpstr>Example: Pushing items onto a stack</vt:lpstr>
      <vt:lpstr>Example: Pushing items onto a stack</vt:lpstr>
      <vt:lpstr>Example: Pushing items onto a stack</vt:lpstr>
      <vt:lpstr>stack_pop()</vt:lpstr>
      <vt:lpstr>Example: Popping items off a stack</vt:lpstr>
      <vt:lpstr>Example: Popping items off a stack</vt:lpstr>
      <vt:lpstr>Stacks using linked lists</vt:lpstr>
      <vt:lpstr>stack_create()</vt:lpstr>
      <vt:lpstr>stack_push()</vt:lpstr>
      <vt:lpstr>stack_pop()</vt:lpstr>
      <vt:lpstr>queue.h</vt:lpstr>
      <vt:lpstr>Create a Queue</vt:lpstr>
      <vt:lpstr>Delete a Queue</vt:lpstr>
      <vt:lpstr>Enqueue an Item</vt:lpstr>
      <vt:lpstr>Example: Enqueuing items</vt:lpstr>
      <vt:lpstr>Example: Enqueuing items</vt:lpstr>
      <vt:lpstr>Example: Enqueuing items</vt:lpstr>
      <vt:lpstr>Example: Enqueuing items</vt:lpstr>
      <vt:lpstr>Dequeue an Item</vt:lpstr>
      <vt:lpstr>Example: Dequeuing items</vt:lpstr>
      <vt:lpstr>Example: Dequeuing items</vt:lpstr>
      <vt:lpstr>Empty? Full?</vt:lpstr>
      <vt:lpstr>Unbounded Queues</vt:lpstr>
      <vt:lpstr>queue_create()</vt:lpstr>
      <vt:lpstr>enqueue()</vt:lpstr>
      <vt:lpstr>dequeue()</vt:lpstr>
      <vt:lpstr>Differences between stacks and queues</vt:lpstr>
      <vt:lpstr>Priority Queue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Chou</dc:creator>
  <cp:lastModifiedBy>Darrell Long</cp:lastModifiedBy>
  <cp:revision>18</cp:revision>
  <dcterms:created xsi:type="dcterms:W3CDTF">2021-04-19T20:13:25Z</dcterms:created>
  <dcterms:modified xsi:type="dcterms:W3CDTF">2023-01-29T00:52:40Z</dcterms:modified>
</cp:coreProperties>
</file>